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23/02/1439</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23/02/1439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23/02/1439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23/02/1439</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23/02/1439</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2"/>
            <a:ext cx="7772400" cy="4286279"/>
          </a:xfrm>
        </p:spPr>
        <p:txBody>
          <a:bodyPr/>
          <a:lstStyle/>
          <a:p>
            <a:pPr algn="ctr"/>
            <a:r>
              <a:rPr lang="en-US" dirty="0" smtClean="0"/>
              <a:t>The Audio – Lingual Method</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normAutofit lnSpcReduction="10000"/>
          </a:bodyPr>
          <a:lstStyle/>
          <a:p>
            <a:pPr algn="l" rtl="0"/>
            <a:r>
              <a:rPr lang="en-US" dirty="0" smtClean="0"/>
              <a:t>Evaluation :</a:t>
            </a:r>
          </a:p>
          <a:p>
            <a:pPr algn="l" rtl="0">
              <a:buNone/>
            </a:pPr>
            <a:r>
              <a:rPr lang="en-US" dirty="0" smtClean="0"/>
              <a:t>It is done through discrete – point tests, that is, each question in the test would focus on only one point of the language at a time. </a:t>
            </a:r>
          </a:p>
          <a:p>
            <a:pPr algn="l" rtl="0">
              <a:buNone/>
            </a:pPr>
            <a:endParaRPr lang="en-US" dirty="0" smtClean="0"/>
          </a:p>
          <a:p>
            <a:pPr algn="l" rtl="0"/>
            <a:r>
              <a:rPr lang="en-US" dirty="0" smtClean="0"/>
              <a:t>Error Correction :</a:t>
            </a:r>
          </a:p>
          <a:p>
            <a:pPr algn="l" rtl="0">
              <a:buNone/>
            </a:pPr>
            <a:r>
              <a:rPr lang="en-US" dirty="0" smtClean="0"/>
              <a:t>Errors should be corrected immediately, since language learning is thought to be habit formation. Making errors and not correcting them leads to incorrect habits. Correcting errors and repeating the correct forms leads to learning correct forms and acquiring </a:t>
            </a:r>
            <a:r>
              <a:rPr lang="en-US" smtClean="0"/>
              <a:t>corrects habits.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r>
              <a:rPr lang="en-US" dirty="0" smtClean="0"/>
              <a:t>Dialogue Memorization</a:t>
            </a:r>
          </a:p>
          <a:p>
            <a:pPr algn="l" rtl="0"/>
            <a:r>
              <a:rPr lang="en-US" dirty="0" smtClean="0"/>
              <a:t>Drills</a:t>
            </a:r>
          </a:p>
          <a:p>
            <a:pPr marL="624078" indent="-514350" algn="l" rtl="0">
              <a:buAutoNum type="arabicPeriod"/>
            </a:pPr>
            <a:r>
              <a:rPr lang="en-US" dirty="0" smtClean="0"/>
              <a:t>Backward build-up / Expansion drill</a:t>
            </a:r>
          </a:p>
          <a:p>
            <a:pPr marL="624078" indent="-514350" algn="l" rtl="0">
              <a:buAutoNum type="arabicPeriod"/>
            </a:pPr>
            <a:r>
              <a:rPr lang="en-US" dirty="0" smtClean="0"/>
              <a:t>Repetition drill</a:t>
            </a:r>
          </a:p>
          <a:p>
            <a:pPr marL="624078" indent="-514350" algn="l" rtl="0">
              <a:buAutoNum type="arabicPeriod"/>
            </a:pPr>
            <a:r>
              <a:rPr lang="en-US" dirty="0" smtClean="0"/>
              <a:t>Chain drill ( purpose : controlled communication, the teacher can check each student’s speech )</a:t>
            </a:r>
          </a:p>
          <a:p>
            <a:pPr marL="624078" indent="-514350" algn="l" rtl="0">
              <a:buAutoNum type="arabicPeriod"/>
            </a:pPr>
            <a:r>
              <a:rPr lang="en-US" dirty="0" smtClean="0"/>
              <a:t>Single – slot substitution drill</a:t>
            </a:r>
          </a:p>
          <a:p>
            <a:pPr marL="624078" indent="-514350" algn="l" rtl="0">
              <a:buAutoNum type="arabicPeriod"/>
            </a:pPr>
            <a:r>
              <a:rPr lang="en-US" dirty="0" smtClean="0"/>
              <a:t>Multiple – slot substitution drill</a:t>
            </a:r>
            <a:endParaRPr lang="ar-IQ" dirty="0"/>
          </a:p>
        </p:txBody>
      </p:sp>
      <p:sp>
        <p:nvSpPr>
          <p:cNvPr id="3" name="عنوان 2"/>
          <p:cNvSpPr>
            <a:spLocks noGrp="1"/>
          </p:cNvSpPr>
          <p:nvPr>
            <p:ph type="title"/>
          </p:nvPr>
        </p:nvSpPr>
        <p:spPr/>
        <p:txBody>
          <a:bodyPr/>
          <a:lstStyle/>
          <a:p>
            <a:pPr algn="ctr" rtl="0"/>
            <a:r>
              <a:rPr lang="en-US" dirty="0" smtClean="0"/>
              <a:t>Techniques</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lstStyle/>
          <a:p>
            <a:pPr algn="l" rtl="0">
              <a:buNone/>
            </a:pPr>
            <a:r>
              <a:rPr lang="en-US" dirty="0" smtClean="0"/>
              <a:t>6. Transformation drill</a:t>
            </a:r>
          </a:p>
          <a:p>
            <a:pPr algn="l" rtl="0">
              <a:buNone/>
            </a:pPr>
            <a:r>
              <a:rPr lang="en-US" dirty="0" smtClean="0"/>
              <a:t>7. Question-and-answer drill</a:t>
            </a:r>
          </a:p>
          <a:p>
            <a:pPr algn="l" rtl="0"/>
            <a:r>
              <a:rPr lang="en-US" dirty="0" smtClean="0"/>
              <a:t>Use of minimal pairs</a:t>
            </a:r>
          </a:p>
          <a:p>
            <a:pPr algn="l" rtl="0"/>
            <a:r>
              <a:rPr lang="en-US" dirty="0" smtClean="0"/>
              <a:t>Complete the dialogue</a:t>
            </a:r>
          </a:p>
          <a:p>
            <a:pPr algn="l" rtl="0"/>
            <a:r>
              <a:rPr lang="en-US" smtClean="0"/>
              <a:t>Grammar Games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l" rtl="0">
              <a:buFont typeface="Wingdings" pitchFamily="2" charset="2"/>
              <a:buChar char="v"/>
            </a:pPr>
            <a:r>
              <a:rPr lang="en-US" sz="3200" dirty="0" smtClean="0"/>
              <a:t>Listening and speaking are emphasized</a:t>
            </a:r>
          </a:p>
          <a:p>
            <a:pPr algn="l" rtl="0">
              <a:buFont typeface="Wingdings" pitchFamily="2" charset="2"/>
              <a:buChar char="v"/>
            </a:pPr>
            <a:r>
              <a:rPr lang="en-US" sz="3200" dirty="0" smtClean="0"/>
              <a:t>Suitable for large classes</a:t>
            </a:r>
          </a:p>
          <a:p>
            <a:pPr algn="l" rtl="0">
              <a:buFont typeface="Wingdings" pitchFamily="2" charset="2"/>
              <a:buChar char="v"/>
            </a:pPr>
            <a:r>
              <a:rPr lang="en-US" sz="3200" dirty="0" smtClean="0"/>
              <a:t>Correct pronunciation and structure is emphasized ( error correction )</a:t>
            </a:r>
          </a:p>
          <a:p>
            <a:pPr algn="l" rtl="0">
              <a:buFont typeface="Wingdings" pitchFamily="2" charset="2"/>
              <a:buChar char="v"/>
            </a:pPr>
            <a:r>
              <a:rPr lang="en-US" sz="3200" dirty="0" smtClean="0"/>
              <a:t>It is a mechanical method since it depends on pattern practice, drilling and memorization</a:t>
            </a:r>
          </a:p>
          <a:p>
            <a:pPr algn="l" rtl="0">
              <a:buNone/>
            </a:pPr>
            <a:r>
              <a:rPr lang="en-US" dirty="0" smtClean="0"/>
              <a:t> </a:t>
            </a:r>
          </a:p>
          <a:p>
            <a:pPr algn="l" rtl="0">
              <a:buFont typeface="Wingdings" pitchFamily="2" charset="2"/>
              <a:buChar char="v"/>
            </a:pPr>
            <a:endParaRPr lang="ar-IQ" dirty="0"/>
          </a:p>
        </p:txBody>
      </p:sp>
      <p:sp>
        <p:nvSpPr>
          <p:cNvPr id="3" name="عنوان 2"/>
          <p:cNvSpPr>
            <a:spLocks noGrp="1"/>
          </p:cNvSpPr>
          <p:nvPr>
            <p:ph type="title"/>
          </p:nvPr>
        </p:nvSpPr>
        <p:spPr/>
        <p:txBody>
          <a:bodyPr/>
          <a:lstStyle/>
          <a:p>
            <a:pPr algn="ctr" rtl="0"/>
            <a:r>
              <a:rPr lang="en-US" dirty="0" smtClean="0"/>
              <a:t>Advantages</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2"/>
          <p:cNvSpPr>
            <a:spLocks noGrp="1"/>
          </p:cNvSpPr>
          <p:nvPr>
            <p:ph idx="1"/>
          </p:nvPr>
        </p:nvSpPr>
        <p:spPr>
          <a:xfrm>
            <a:off x="457200" y="785813"/>
            <a:ext cx="8229600" cy="5221287"/>
          </a:xfrm>
        </p:spPr>
        <p:txBody>
          <a:bodyPr/>
          <a:lstStyle/>
          <a:p>
            <a:pPr algn="l" rtl="0">
              <a:buFont typeface="Wingdings" pitchFamily="2" charset="2"/>
              <a:buChar char="q"/>
            </a:pPr>
            <a:r>
              <a:rPr lang="en-US" dirty="0" smtClean="0"/>
              <a:t>Only the </a:t>
            </a:r>
            <a:r>
              <a:rPr lang="en-US" dirty="0" smtClean="0"/>
              <a:t>target language </a:t>
            </a:r>
            <a:r>
              <a:rPr lang="en-US" dirty="0" smtClean="0"/>
              <a:t>is used within the classroom by both teacher and </a:t>
            </a:r>
            <a:r>
              <a:rPr lang="en-US" dirty="0" smtClean="0"/>
              <a:t>learners</a:t>
            </a:r>
          </a:p>
          <a:p>
            <a:pPr algn="l" rtl="0">
              <a:buFont typeface="Wingdings" pitchFamily="2" charset="2"/>
              <a:buChar char="q"/>
            </a:pPr>
            <a:r>
              <a:rPr lang="en-US" dirty="0" smtClean="0"/>
              <a:t>Grammar rules are not taught explicitly but are expected to be induced by </a:t>
            </a:r>
            <a:r>
              <a:rPr lang="en-US" dirty="0" smtClean="0"/>
              <a:t>the learners </a:t>
            </a:r>
            <a:r>
              <a:rPr lang="en-US" dirty="0" smtClean="0"/>
              <a:t>through the various examples and patterns that are exposed to them during </a:t>
            </a:r>
            <a:r>
              <a:rPr lang="en-US" dirty="0" smtClean="0"/>
              <a:t>the lesson</a:t>
            </a:r>
          </a:p>
          <a:p>
            <a:pPr algn="l" rtl="0">
              <a:buFont typeface="Wingdings" pitchFamily="2" charset="2"/>
              <a:buChar char="q"/>
            </a:pPr>
            <a:r>
              <a:rPr lang="en-US" dirty="0" smtClean="0"/>
              <a:t>It teaches the target language through acting and </a:t>
            </a:r>
            <a:r>
              <a:rPr lang="en-US" smtClean="0"/>
              <a:t>visual aids</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l" rtl="0">
              <a:buFont typeface="Wingdings" pitchFamily="2" charset="2"/>
              <a:buChar char="q"/>
            </a:pPr>
            <a:r>
              <a:rPr lang="en-US" dirty="0" smtClean="0"/>
              <a:t>Equal importance is not given to all four </a:t>
            </a:r>
            <a:r>
              <a:rPr lang="en-US" dirty="0" smtClean="0"/>
              <a:t>skills</a:t>
            </a:r>
          </a:p>
          <a:p>
            <a:pPr algn="l" rtl="0">
              <a:buFont typeface="Wingdings" pitchFamily="2" charset="2"/>
              <a:buChar char="q"/>
            </a:pPr>
            <a:r>
              <a:rPr lang="en-US" dirty="0" smtClean="0"/>
              <a:t>It is a teacher-dominated </a:t>
            </a:r>
            <a:r>
              <a:rPr lang="en-US" dirty="0" smtClean="0"/>
              <a:t>method</a:t>
            </a:r>
          </a:p>
          <a:p>
            <a:pPr algn="l" rtl="0">
              <a:buFont typeface="Wingdings" pitchFamily="2" charset="2"/>
              <a:buChar char="q"/>
            </a:pPr>
            <a:r>
              <a:rPr lang="en-US" dirty="0" smtClean="0"/>
              <a:t>The learner is in a passive role; the learner has little control over their </a:t>
            </a:r>
            <a:r>
              <a:rPr lang="en-US" dirty="0" smtClean="0"/>
              <a:t>learning</a:t>
            </a:r>
          </a:p>
          <a:p>
            <a:pPr algn="l" rtl="0">
              <a:buFont typeface="Wingdings" pitchFamily="2" charset="2"/>
              <a:buChar char="q"/>
            </a:pPr>
            <a:r>
              <a:rPr lang="en-US" dirty="0" smtClean="0"/>
              <a:t>It does not pay sufficient attention to communicative </a:t>
            </a:r>
            <a:r>
              <a:rPr lang="en-US" dirty="0" smtClean="0"/>
              <a:t>competence</a:t>
            </a:r>
          </a:p>
          <a:p>
            <a:pPr algn="l" rtl="0">
              <a:buFont typeface="Wingdings" pitchFamily="2" charset="2"/>
              <a:buChar char="q"/>
            </a:pPr>
            <a:r>
              <a:rPr lang="en-US" dirty="0" smtClean="0"/>
              <a:t>It does not teach learners to be creative ( to think ) since language is mainly taught through imitation and memorization</a:t>
            </a:r>
          </a:p>
          <a:p>
            <a:pPr algn="l" rtl="0">
              <a:buFont typeface="Wingdings" pitchFamily="2" charset="2"/>
              <a:buChar char="q"/>
            </a:pPr>
            <a:r>
              <a:rPr lang="en-US" dirty="0" smtClean="0"/>
              <a:t>Learners may feel bored since they are only repeating after their model ( the teacher )</a:t>
            </a:r>
            <a:endParaRPr lang="ar-IQ" dirty="0"/>
          </a:p>
        </p:txBody>
      </p:sp>
      <p:sp>
        <p:nvSpPr>
          <p:cNvPr id="3" name="عنوان 2"/>
          <p:cNvSpPr>
            <a:spLocks noGrp="1"/>
          </p:cNvSpPr>
          <p:nvPr>
            <p:ph type="title"/>
          </p:nvPr>
        </p:nvSpPr>
        <p:spPr/>
        <p:txBody>
          <a:bodyPr/>
          <a:lstStyle/>
          <a:p>
            <a:pPr algn="ctr" rtl="0"/>
            <a:r>
              <a:rPr lang="en-US" dirty="0" smtClean="0"/>
              <a:t>Disadvantages</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14356"/>
            <a:ext cx="8229600" cy="5292935"/>
          </a:xfrm>
        </p:spPr>
        <p:txBody>
          <a:bodyPr/>
          <a:lstStyle/>
          <a:p>
            <a:pPr algn="l" rtl="0">
              <a:buFont typeface="Wingdings" pitchFamily="2" charset="2"/>
              <a:buChar char="q"/>
            </a:pPr>
            <a:r>
              <a:rPr lang="en-US" dirty="0" smtClean="0"/>
              <a:t>learners are only drilled to respond correctly with </a:t>
            </a:r>
            <a:r>
              <a:rPr lang="en-US" dirty="0" smtClean="0"/>
              <a:t>answers that </a:t>
            </a:r>
            <a:r>
              <a:rPr lang="en-US" dirty="0" smtClean="0"/>
              <a:t>are expected of them without caring much for its </a:t>
            </a:r>
            <a:r>
              <a:rPr lang="en-US" dirty="0" smtClean="0"/>
              <a:t>meaning</a:t>
            </a:r>
          </a:p>
          <a:p>
            <a:pPr algn="l" rtl="0">
              <a:buFont typeface="Wingdings" pitchFamily="2" charset="2"/>
              <a:buChar char="q"/>
            </a:pPr>
            <a:r>
              <a:rPr lang="en-US" dirty="0" smtClean="0"/>
              <a:t>No clear explanation is made for grammar</a:t>
            </a:r>
          </a:p>
          <a:p>
            <a:pPr algn="l" rtl="0">
              <a:buFont typeface="Wingdings" pitchFamily="2" charset="2"/>
              <a:buChar char="q"/>
            </a:pPr>
            <a:r>
              <a:rPr lang="en-US" dirty="0" smtClean="0"/>
              <a:t>It is suitable for younger learners, but not the advanced ones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just" rtl="0">
              <a:buNone/>
            </a:pPr>
            <a:r>
              <a:rPr lang="en-US" dirty="0" smtClean="0"/>
              <a:t>  </a:t>
            </a:r>
            <a:r>
              <a:rPr lang="en-US" sz="3200" dirty="0" smtClean="0"/>
              <a:t>The audio-lingual method is a method of foreign language teaching which emphasizes the teaching of listening and speaking before reading and writing. It uses dialogues as the main form of language presentation and drills as the main training techniques. Mother </a:t>
            </a:r>
            <a:r>
              <a:rPr lang="en-US" sz="3200" smtClean="0"/>
              <a:t>tongue is </a:t>
            </a:r>
            <a:r>
              <a:rPr lang="en-US" sz="3200" dirty="0" smtClean="0"/>
              <a:t>discouraged in the classroom.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a:bodyPr>
          <a:lstStyle/>
          <a:p>
            <a:pPr algn="just" rtl="0">
              <a:buNone/>
            </a:pPr>
            <a:r>
              <a:rPr lang="en-US" sz="2800" dirty="0" smtClean="0"/>
              <a:t>The Audio – Lingual Method, unlike the direct method, is based on behaviorism, a psychological theory for B. F. Skinner, that </a:t>
            </a:r>
            <a:r>
              <a:rPr lang="en-US" sz="2800" dirty="0" err="1" smtClean="0"/>
              <a:t>emaphasized</a:t>
            </a:r>
            <a:r>
              <a:rPr lang="en-US" sz="2800" dirty="0" smtClean="0"/>
              <a:t> that all </a:t>
            </a:r>
            <a:r>
              <a:rPr lang="en-US" sz="2800" dirty="0" err="1" smtClean="0"/>
              <a:t>behaviour</a:t>
            </a:r>
            <a:r>
              <a:rPr lang="en-US" sz="2800" dirty="0" smtClean="0"/>
              <a:t>                                  ( including language learning ) was best learnt through repetition. Behaviorism tries to explain how an external event (a stimulus) caused a change in the behavior of an individual (a response) without using concepts like “mind” or “ideas” or any kind of mental behavior.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r>
              <a:rPr lang="en-US" dirty="0" smtClean="0"/>
              <a:t>Teacher’s Goals</a:t>
            </a:r>
          </a:p>
          <a:p>
            <a:pPr algn="just" rtl="0">
              <a:buNone/>
            </a:pPr>
            <a:r>
              <a:rPr lang="en-US" dirty="0" smtClean="0"/>
              <a:t>Teaching students to use language communicatively. This is done through </a:t>
            </a:r>
            <a:r>
              <a:rPr lang="en-US" dirty="0" err="1" smtClean="0"/>
              <a:t>overlearning</a:t>
            </a:r>
            <a:r>
              <a:rPr lang="en-US" dirty="0" smtClean="0"/>
              <a:t>, so students can respond automatically without stopping to think through forming new habits in the target language and overcoming the old ones in the native language. </a:t>
            </a:r>
          </a:p>
          <a:p>
            <a:pPr algn="l" rtl="0">
              <a:buNone/>
            </a:pPr>
            <a:endParaRPr lang="en-US" dirty="0" smtClean="0"/>
          </a:p>
          <a:p>
            <a:pPr algn="l" rtl="0">
              <a:buNone/>
            </a:pPr>
            <a:endParaRPr lang="en-US" dirty="0" smtClean="0"/>
          </a:p>
          <a:p>
            <a:pPr algn="l" rtl="0">
              <a:buNone/>
            </a:pPr>
            <a:endParaRPr lang="ar-IQ" dirty="0"/>
          </a:p>
        </p:txBody>
      </p:sp>
      <p:sp>
        <p:nvSpPr>
          <p:cNvPr id="3" name="عنوان 2"/>
          <p:cNvSpPr>
            <a:spLocks noGrp="1"/>
          </p:cNvSpPr>
          <p:nvPr>
            <p:ph type="title"/>
          </p:nvPr>
        </p:nvSpPr>
        <p:spPr/>
        <p:txBody>
          <a:bodyPr/>
          <a:lstStyle/>
          <a:p>
            <a:pPr algn="ctr"/>
            <a:r>
              <a:rPr lang="en-US" dirty="0" smtClean="0"/>
              <a:t>Principles</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578687"/>
          </a:xfrm>
        </p:spPr>
        <p:txBody>
          <a:bodyPr/>
          <a:lstStyle/>
          <a:p>
            <a:pPr algn="l" rtl="0"/>
            <a:r>
              <a:rPr lang="en-US" dirty="0" smtClean="0"/>
              <a:t>Teacher’s / Students’ roles :</a:t>
            </a:r>
          </a:p>
          <a:p>
            <a:pPr algn="l" rtl="0">
              <a:buNone/>
            </a:pPr>
            <a:r>
              <a:rPr lang="en-US" dirty="0" smtClean="0"/>
              <a:t>The teacher is a model, who should say the dialogue and do the drills more than once so the students would repeat afterwards. Also, the teacher leads, directs and controls the activities.</a:t>
            </a:r>
          </a:p>
          <a:p>
            <a:pPr algn="l" rtl="0">
              <a:buNone/>
            </a:pPr>
            <a:r>
              <a:rPr lang="en-US" dirty="0" smtClean="0"/>
              <a:t>The students are mainly imitators of what the teacher produces. They also have to follow the teacher’s directions and respond as accurately and as rapidly as possible.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229600" cy="5721563"/>
          </a:xfrm>
        </p:spPr>
        <p:txBody>
          <a:bodyPr>
            <a:normAutofit lnSpcReduction="10000"/>
          </a:bodyPr>
          <a:lstStyle/>
          <a:p>
            <a:pPr algn="l" rtl="0"/>
            <a:r>
              <a:rPr lang="en-US" dirty="0" smtClean="0"/>
              <a:t>The teaching / learning process characteristics </a:t>
            </a:r>
          </a:p>
          <a:p>
            <a:pPr algn="l" rtl="0">
              <a:buFontTx/>
              <a:buChar char="-"/>
            </a:pPr>
            <a:r>
              <a:rPr lang="en-US" dirty="0" smtClean="0"/>
              <a:t>Presenting language through a dialogue </a:t>
            </a:r>
          </a:p>
          <a:p>
            <a:pPr algn="l" rtl="0">
              <a:buNone/>
            </a:pPr>
            <a:r>
              <a:rPr lang="en-US" dirty="0" smtClean="0"/>
              <a:t>( context )</a:t>
            </a:r>
          </a:p>
          <a:p>
            <a:pPr algn="l" rtl="0">
              <a:buFontTx/>
              <a:buChar char="-"/>
            </a:pPr>
            <a:r>
              <a:rPr lang="en-US" dirty="0" smtClean="0"/>
              <a:t>The dialogue is learnt through imitation and repetition</a:t>
            </a:r>
          </a:p>
          <a:p>
            <a:pPr algn="l" rtl="0">
              <a:buFontTx/>
              <a:buChar char="-"/>
            </a:pPr>
            <a:r>
              <a:rPr lang="en-US" dirty="0" smtClean="0"/>
              <a:t>Using drills</a:t>
            </a:r>
          </a:p>
          <a:p>
            <a:pPr algn="l" rtl="0">
              <a:buFontTx/>
              <a:buChar char="-"/>
            </a:pPr>
            <a:r>
              <a:rPr lang="en-US" dirty="0" smtClean="0"/>
              <a:t>Positive reinforcement</a:t>
            </a:r>
          </a:p>
          <a:p>
            <a:pPr algn="l" rtl="0">
              <a:buFontTx/>
              <a:buChar char="-"/>
            </a:pPr>
            <a:r>
              <a:rPr lang="en-US" dirty="0" smtClean="0"/>
              <a:t>No grammar explanation is presented</a:t>
            </a:r>
          </a:p>
          <a:p>
            <a:pPr algn="l" rtl="0">
              <a:buFontTx/>
              <a:buChar char="-"/>
            </a:pPr>
            <a:r>
              <a:rPr lang="en-US" dirty="0" smtClean="0"/>
              <a:t>Culture is presented in context ( through the dialogue )</a:t>
            </a:r>
          </a:p>
          <a:p>
            <a:pPr algn="l" rtl="0">
              <a:buFontTx/>
              <a:buChar char="-"/>
            </a:pPr>
            <a:r>
              <a:rPr lang="en-US" dirty="0" smtClean="0"/>
              <a:t>Reading &amp; writing are based on the oral work done earlier.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14290"/>
            <a:ext cx="8229600" cy="5793001"/>
          </a:xfrm>
        </p:spPr>
        <p:txBody>
          <a:bodyPr>
            <a:normAutofit fontScale="92500"/>
          </a:bodyPr>
          <a:lstStyle/>
          <a:p>
            <a:pPr algn="l" rtl="0"/>
            <a:r>
              <a:rPr lang="en-US" dirty="0" smtClean="0"/>
              <a:t>Interaction :</a:t>
            </a:r>
          </a:p>
          <a:p>
            <a:pPr algn="l" rtl="0">
              <a:buNone/>
            </a:pPr>
            <a:r>
              <a:rPr lang="en-US" dirty="0" smtClean="0"/>
              <a:t>Teacher – student interaction most of the time.</a:t>
            </a:r>
          </a:p>
          <a:p>
            <a:pPr algn="l" rtl="0">
              <a:buNone/>
            </a:pPr>
            <a:r>
              <a:rPr lang="en-US" dirty="0" smtClean="0"/>
              <a:t>There is student – teacher and student – student interaction, but to a very limited extent.</a:t>
            </a:r>
          </a:p>
          <a:p>
            <a:pPr algn="l" rtl="0"/>
            <a:r>
              <a:rPr lang="en-US" dirty="0" smtClean="0"/>
              <a:t>Students’ feelings : No concern for students’ feelings</a:t>
            </a:r>
          </a:p>
          <a:p>
            <a:pPr algn="l" rtl="0"/>
            <a:r>
              <a:rPr lang="en-US" dirty="0" smtClean="0"/>
              <a:t>How are language and culture viewed?</a:t>
            </a:r>
          </a:p>
          <a:p>
            <a:pPr algn="just" rtl="0">
              <a:buNone/>
            </a:pPr>
            <a:r>
              <a:rPr lang="en-US" dirty="0" smtClean="0"/>
              <a:t>Every language is seen as having its own system, which comprises levels : phonological, morphological and syntactic.  </a:t>
            </a:r>
          </a:p>
          <a:p>
            <a:pPr algn="just" rtl="0">
              <a:buNone/>
            </a:pPr>
            <a:r>
              <a:rPr lang="en-US" dirty="0" smtClean="0"/>
              <a:t>Everyday life language is presented to the learner through the dialogue, which naturally would reflect culture. The level of difficulty must be graded according to the students’ level.</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229600" cy="5721563"/>
          </a:xfrm>
        </p:spPr>
        <p:txBody>
          <a:bodyPr/>
          <a:lstStyle/>
          <a:p>
            <a:pPr algn="l" rtl="0"/>
            <a:r>
              <a:rPr lang="en-US" dirty="0" smtClean="0"/>
              <a:t>Language Components / skills :</a:t>
            </a:r>
          </a:p>
          <a:p>
            <a:pPr algn="l" rtl="0">
              <a:buNone/>
            </a:pPr>
            <a:r>
              <a:rPr lang="en-US" dirty="0" smtClean="0"/>
              <a:t>Teaching sounds and grammar are emphasized over vocabulary. </a:t>
            </a:r>
          </a:p>
          <a:p>
            <a:pPr algn="just" rtl="0">
              <a:buNone/>
            </a:pPr>
            <a:r>
              <a:rPr lang="en-US" dirty="0" smtClean="0"/>
              <a:t>Skills are taught according to their natural order : listening, speaking, reading and writing, although the great attention is given to the oral/aural skills. Pronunciation should be taught systematically through using labs which help students to discriminate between sounds and minimal pairs ( e.g., live / leave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14290"/>
            <a:ext cx="8229600" cy="5793001"/>
          </a:xfrm>
        </p:spPr>
        <p:txBody>
          <a:bodyPr/>
          <a:lstStyle/>
          <a:p>
            <a:pPr algn="l" rtl="0"/>
            <a:r>
              <a:rPr lang="en-US" dirty="0" smtClean="0"/>
              <a:t>The role of the native language</a:t>
            </a:r>
          </a:p>
          <a:p>
            <a:pPr algn="l" rtl="0">
              <a:buNone/>
            </a:pPr>
            <a:r>
              <a:rPr lang="en-US" dirty="0" smtClean="0"/>
              <a:t>Only the target language should be used in the classroom since it is believed that the native language would interfere with the students’ attempts to learn the target language.</a:t>
            </a:r>
          </a:p>
          <a:p>
            <a:pPr algn="l" rtl="0">
              <a:buNone/>
            </a:pPr>
            <a:r>
              <a:rPr lang="en-US" dirty="0" smtClean="0"/>
              <a:t>A contrastive analysis between the two language is thought to help the teacher understand the difficult areas for the learners to master.</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TotalTime>
  <Words>871</Words>
  <PresentationFormat>عرض على الشاشة (3:4)‏</PresentationFormat>
  <Paragraphs>69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ملتقى</vt:lpstr>
      <vt:lpstr>The Audio – Lingual Method</vt:lpstr>
      <vt:lpstr>الشريحة 2</vt:lpstr>
      <vt:lpstr>الشريحة 3</vt:lpstr>
      <vt:lpstr>Principles</vt:lpstr>
      <vt:lpstr>الشريحة 5</vt:lpstr>
      <vt:lpstr>الشريحة 6</vt:lpstr>
      <vt:lpstr>الشريحة 7</vt:lpstr>
      <vt:lpstr>الشريحة 8</vt:lpstr>
      <vt:lpstr>الشريحة 9</vt:lpstr>
      <vt:lpstr>الشريحة 10</vt:lpstr>
      <vt:lpstr>Techniques</vt:lpstr>
      <vt:lpstr>الشريحة 12</vt:lpstr>
      <vt:lpstr>Advantages</vt:lpstr>
      <vt:lpstr>الشريحة 14</vt:lpstr>
      <vt:lpstr>Disadvantages</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 Lingual Method</dc:title>
  <dc:creator>acer-</dc:creator>
  <cp:lastModifiedBy>ALI SAHIUNY</cp:lastModifiedBy>
  <cp:revision>30</cp:revision>
  <dcterms:created xsi:type="dcterms:W3CDTF">2017-10-28T18:51:13Z</dcterms:created>
  <dcterms:modified xsi:type="dcterms:W3CDTF">2017-11-12T17:10:51Z</dcterms:modified>
</cp:coreProperties>
</file>